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5143500" cx="9144000"/>
  <p:notesSz cx="6858000" cy="9144000"/>
  <p:embeddedFontLst>
    <p:embeddedFont>
      <p:font typeface="Montserrat SemiBold"/>
      <p:regular r:id="rId39"/>
      <p:bold r:id="rId40"/>
      <p:italic r:id="rId41"/>
      <p:boldItalic r:id="rId42"/>
    </p:embeddedFont>
    <p:embeddedFont>
      <p:font typeface="Montserrat"/>
      <p:regular r:id="rId43"/>
      <p:bold r:id="rId44"/>
      <p:italic r:id="rId45"/>
      <p:boldItalic r:id="rId46"/>
    </p:embeddedFont>
    <p:embeddedFont>
      <p:font typeface="Frank Ruhl Libre"/>
      <p:regular r:id="rId47"/>
      <p:bold r:id="rId48"/>
    </p:embeddedFont>
    <p:embeddedFont>
      <p:font typeface="Helvetica Neue"/>
      <p:regular r:id="rId49"/>
      <p:bold r:id="rId50"/>
      <p:italic r:id="rId51"/>
      <p:boldItalic r:id="rId52"/>
    </p:embeddedFont>
    <p:embeddedFont>
      <p:font typeface="Montserrat ExtraBold"/>
      <p:bold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4E6A925-FA62-4766-A3D3-32BCD2BFB2AB}">
  <a:tblStyle styleId="{64E6A925-FA62-4766-A3D3-32BCD2BFB2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SemiBold-bold.fntdata"/><Relationship Id="rId42" Type="http://schemas.openxmlformats.org/officeDocument/2006/relationships/font" Target="fonts/MontserratSemiBold-boldItalic.fntdata"/><Relationship Id="rId41" Type="http://schemas.openxmlformats.org/officeDocument/2006/relationships/font" Target="fonts/MontserratSemiBold-italic.fntdata"/><Relationship Id="rId44" Type="http://schemas.openxmlformats.org/officeDocument/2006/relationships/font" Target="fonts/Montserrat-bold.fntdata"/><Relationship Id="rId43" Type="http://schemas.openxmlformats.org/officeDocument/2006/relationships/font" Target="fonts/Montserrat-regular.fntdata"/><Relationship Id="rId46" Type="http://schemas.openxmlformats.org/officeDocument/2006/relationships/font" Target="fonts/Montserrat-boldItalic.fntdata"/><Relationship Id="rId45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FrankRuhlLibre-bold.fntdata"/><Relationship Id="rId47" Type="http://schemas.openxmlformats.org/officeDocument/2006/relationships/font" Target="fonts/FrankRuhlLibre-regular.fntdata"/><Relationship Id="rId49" Type="http://schemas.openxmlformats.org/officeDocument/2006/relationships/font" Target="fonts/HelveticaNeue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MontserratSemiBold-regular.fntdata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HelveticaNeue-italic.fntdata"/><Relationship Id="rId50" Type="http://schemas.openxmlformats.org/officeDocument/2006/relationships/font" Target="fonts/HelveticaNeue-bold.fntdata"/><Relationship Id="rId53" Type="http://schemas.openxmlformats.org/officeDocument/2006/relationships/font" Target="fonts/MontserratExtraBold-bold.fntdata"/><Relationship Id="rId52" Type="http://schemas.openxmlformats.org/officeDocument/2006/relationships/font" Target="fonts/HelveticaNeue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54" Type="http://schemas.openxmlformats.org/officeDocument/2006/relationships/font" Target="fonts/MontserratExtraBold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jpg>
</file>

<file path=ppt/media/image22.png>
</file>

<file path=ppt/media/image23.jpg>
</file>

<file path=ppt/media/image24.png>
</file>

<file path=ppt/media/image25.png>
</file>

<file path=ppt/media/image26.jpg>
</file>

<file path=ppt/media/image27.jpg>
</file>

<file path=ppt/media/image28.gif>
</file>

<file path=ppt/media/image29.png>
</file>

<file path=ppt/media/image3.png>
</file>

<file path=ppt/media/image30.png>
</file>

<file path=ppt/media/image31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Hi, we’re iSee Group. Our project explores an </a:t>
            </a:r>
            <a:r>
              <a:rPr b="1" lang="en">
                <a:solidFill>
                  <a:schemeClr val="dk1"/>
                </a:solidFill>
              </a:rPr>
              <a:t>eye-gaze control system</a:t>
            </a:r>
            <a:r>
              <a:rPr lang="en">
                <a:solidFill>
                  <a:schemeClr val="dk1"/>
                </a:solidFill>
              </a:rPr>
              <a:t> from an </a:t>
            </a:r>
            <a:r>
              <a:rPr b="1" lang="en">
                <a:solidFill>
                  <a:schemeClr val="dk1"/>
                </a:solidFill>
              </a:rPr>
              <a:t>assistive technology perspective</a:t>
            </a:r>
            <a:r>
              <a:rPr lang="en">
                <a:solidFill>
                  <a:schemeClr val="dk1"/>
                </a:solidFill>
              </a:rPr>
              <a:t>, focusing on our main client, </a:t>
            </a:r>
            <a:r>
              <a:rPr b="1" lang="en">
                <a:solidFill>
                  <a:schemeClr val="dk1"/>
                </a:solidFill>
              </a:rPr>
              <a:t>Jessica</a:t>
            </a:r>
            <a:r>
              <a:rPr lang="en">
                <a:solidFill>
                  <a:schemeClr val="dk1"/>
                </a:solidFill>
              </a:rPr>
              <a:t>, who has </a:t>
            </a:r>
            <a:r>
              <a:rPr b="1" lang="en">
                <a:solidFill>
                  <a:schemeClr val="dk1"/>
                </a:solidFill>
              </a:rPr>
              <a:t>limited upper-body mobility</a:t>
            </a:r>
            <a:r>
              <a:rPr lang="en">
                <a:solidFill>
                  <a:schemeClr val="dk1"/>
                </a:solidFill>
              </a:rPr>
              <a:t>. I’m Yi, I’m responsible for interaction design. My partners Bev is for software development and Jo for hardware design.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9b5b95a96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9b5b95a96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It’s a detailed user map with </a:t>
            </a:r>
            <a:r>
              <a:rPr lang="en">
                <a:solidFill>
                  <a:schemeClr val="dk1"/>
                </a:solidFill>
              </a:rPr>
              <a:t>pain point</a:t>
            </a:r>
            <a:r>
              <a:rPr lang="en">
                <a:solidFill>
                  <a:schemeClr val="dk1"/>
                </a:solidFill>
              </a:rPr>
              <a:t> we will focus on. On s</a:t>
            </a:r>
            <a:r>
              <a:rPr lang="en">
                <a:solidFill>
                  <a:schemeClr val="dk1"/>
                </a:solidFill>
              </a:rPr>
              <a:t>unlight interference with developing adaptive brightness. On small icons which require high precision such as enlarge hit zones</a:t>
            </a:r>
            <a:r>
              <a:rPr lang="en">
                <a:solidFill>
                  <a:srgbClr val="333333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9b5b95a96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9b5b95a96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</a:t>
            </a:r>
            <a:r>
              <a:rPr lang="en">
                <a:solidFill>
                  <a:schemeClr val="dk1"/>
                </a:solidFill>
              </a:rPr>
              <a:t>his is a chart show key moments from setup to daily use. Plea</a:t>
            </a:r>
            <a:r>
              <a:rPr lang="en">
                <a:solidFill>
                  <a:schemeClr val="dk1"/>
                </a:solidFill>
              </a:rPr>
              <a:t>se use the link on the slide to explore the details too.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These are our current product and user research.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I’m going to pass it to Jo for prototypes of hardware.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9ae1b53f79_2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9ae1b53f79_2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9ae1b53f79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9ae1b53f79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806743487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806743487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decided to build a dedicated hardware design instead of relying only on iPhone software because it gives us more control over accuracy and usability. The built-in phone cameras aren’t optimized for eye tracking, especially in bright or variable lighting. With our hardware, we can add infrared illumination, better optics, and design for multiple devices — making the system more flexible and reliable for low-vision users.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06743487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06743487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“The first step was creating a </a:t>
            </a:r>
            <a:r>
              <a:rPr b="1" lang="en">
                <a:solidFill>
                  <a:schemeClr val="dk1"/>
                </a:solidFill>
              </a:rPr>
              <a:t>parametric CAD model</a:t>
            </a:r>
            <a:r>
              <a:rPr lang="en">
                <a:solidFill>
                  <a:schemeClr val="dk1"/>
                </a:solidFill>
              </a:rPr>
              <a:t> in Fusion 360.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design follows a </a:t>
            </a:r>
            <a:r>
              <a:rPr b="1" lang="en">
                <a:solidFill>
                  <a:schemeClr val="dk1"/>
                </a:solidFill>
              </a:rPr>
              <a:t>structured workflow</a:t>
            </a:r>
            <a:r>
              <a:rPr lang="en">
                <a:solidFill>
                  <a:schemeClr val="dk1"/>
                </a:solidFill>
              </a:rPr>
              <a:t> — with sketches, constraints, and key parameters defined for easy adjustments.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approach allows us to modify dimensions — such as camera diameter or wall thickness — without redrawing the entire part.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Here, you can see the base geometry that supports the small camera module and IR LED components.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89d6a6366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89d6a6366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The pen body includes: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• A </a:t>
            </a:r>
            <a:r>
              <a:rPr b="1" lang="en">
                <a:solidFill>
                  <a:schemeClr val="dk1"/>
                </a:solidFill>
              </a:rPr>
              <a:t>central camera mount</a:t>
            </a:r>
            <a:r>
              <a:rPr lang="en">
                <a:solidFill>
                  <a:schemeClr val="dk1"/>
                </a:solidFill>
              </a:rPr>
              <a:t> for the USB micro camera module.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• </a:t>
            </a:r>
            <a:r>
              <a:rPr b="1" lang="en">
                <a:solidFill>
                  <a:schemeClr val="dk1"/>
                </a:solidFill>
              </a:rPr>
              <a:t>Two side apertures</a:t>
            </a:r>
            <a:r>
              <a:rPr lang="en">
                <a:solidFill>
                  <a:schemeClr val="dk1"/>
                </a:solidFill>
              </a:rPr>
              <a:t> for infrared LEDs that provide pupil illumination.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• </a:t>
            </a:r>
            <a:r>
              <a:rPr b="1" lang="en">
                <a:solidFill>
                  <a:schemeClr val="dk1"/>
                </a:solidFill>
              </a:rPr>
              <a:t>Screw holes</a:t>
            </a:r>
            <a:r>
              <a:rPr lang="en">
                <a:solidFill>
                  <a:schemeClr val="dk1"/>
                </a:solidFill>
              </a:rPr>
              <a:t> and recesses for structural attachment and easy assembly.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• </a:t>
            </a:r>
            <a:r>
              <a:rPr lang="en" u="sng">
                <a:solidFill>
                  <a:schemeClr val="dk1"/>
                </a:solidFill>
              </a:rPr>
              <a:t>Cable routing channels</a:t>
            </a:r>
            <a:r>
              <a:rPr lang="en">
                <a:solidFill>
                  <a:schemeClr val="dk1"/>
                </a:solidFill>
              </a:rPr>
              <a:t> for power and data lines connected via USB-C OTG.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Quality control steps will include </a:t>
            </a:r>
            <a:r>
              <a:rPr b="1" lang="en">
                <a:solidFill>
                  <a:schemeClr val="dk1"/>
                </a:solidFill>
              </a:rPr>
              <a:t>checking tolerances</a:t>
            </a:r>
            <a:r>
              <a:rPr lang="en">
                <a:solidFill>
                  <a:schemeClr val="dk1"/>
                </a:solidFill>
              </a:rPr>
              <a:t> for press fits and ensuring </a:t>
            </a:r>
            <a:r>
              <a:rPr b="1" lang="en">
                <a:solidFill>
                  <a:schemeClr val="dk1"/>
                </a:solidFill>
              </a:rPr>
              <a:t>consistent hole diameters</a:t>
            </a:r>
            <a:r>
              <a:rPr lang="en">
                <a:solidFill>
                  <a:schemeClr val="dk1"/>
                </a:solidFill>
              </a:rPr>
              <a:t> using digital calipers or gauge pins after printing.”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889d6a6366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889d6a6366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06743487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06743487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For early prototypes, we plan to use </a:t>
            </a:r>
            <a:r>
              <a:rPr b="1" lang="en">
                <a:solidFill>
                  <a:schemeClr val="dk1"/>
                </a:solidFill>
              </a:rPr>
              <a:t>PLA or PETG</a:t>
            </a:r>
            <a:r>
              <a:rPr lang="en">
                <a:solidFill>
                  <a:schemeClr val="dk1"/>
                </a:solidFill>
              </a:rPr>
              <a:t> through FDM 3D printing due to their ease of use and cost efficiency.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Later iterations could use </a:t>
            </a:r>
            <a:r>
              <a:rPr b="1" lang="en">
                <a:solidFill>
                  <a:schemeClr val="dk1"/>
                </a:solidFill>
              </a:rPr>
              <a:t>ABS</a:t>
            </a:r>
            <a:r>
              <a:rPr lang="en">
                <a:solidFill>
                  <a:schemeClr val="dk1"/>
                </a:solidFill>
              </a:rPr>
              <a:t> or </a:t>
            </a:r>
            <a:r>
              <a:rPr b="1" lang="en">
                <a:solidFill>
                  <a:schemeClr val="dk1"/>
                </a:solidFill>
              </a:rPr>
              <a:t>nylon</a:t>
            </a:r>
            <a:r>
              <a:rPr lang="en">
                <a:solidFill>
                  <a:schemeClr val="dk1"/>
                </a:solidFill>
              </a:rPr>
              <a:t> for better heat resistance and durability.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small camera mount could also be </a:t>
            </a:r>
            <a:r>
              <a:rPr b="1" lang="en">
                <a:solidFill>
                  <a:schemeClr val="dk1"/>
                </a:solidFill>
              </a:rPr>
              <a:t>resin-printed</a:t>
            </a:r>
            <a:r>
              <a:rPr lang="en">
                <a:solidFill>
                  <a:schemeClr val="dk1"/>
                </a:solidFill>
              </a:rPr>
              <a:t> for tighter tolerances around the optics.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All components were designed with </a:t>
            </a:r>
            <a:r>
              <a:rPr b="1" lang="en">
                <a:solidFill>
                  <a:schemeClr val="dk1"/>
                </a:solidFill>
              </a:rPr>
              <a:t>standard screw sizes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M2 inserts</a:t>
            </a:r>
            <a:r>
              <a:rPr lang="en">
                <a:solidFill>
                  <a:schemeClr val="dk1"/>
                </a:solidFill>
              </a:rPr>
              <a:t> to ensure repeatable assembly.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9ae1b53f7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9ae1b53f7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806743487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806743487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9ae1b53f79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9ae1b53f79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9ae1b53f79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9ae1b53f79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Link to the demos: https://drive.google.com/drive/folders/1e0b4raHe9yEjDXfhbO75VId3nGIrjUcv?usp=sharing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9ae1b53f79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9ae1b53f79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9ae1b53f79_2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9ae1b53f79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9ae1b53f79_2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9ae1b53f79_2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Thanks for Jo and Bev for </a:t>
            </a: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insight of prototyping.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9ae1b53f79_2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9ae1b53f79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So, our project goal is to enhance comfort, accuracy, and adaptability of gaze interaction in real-world conditions. We finalized the key pain points to focus 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Our top priorities are improving sunlight adaptability, and interface usability, where small icons make gaze control difficult.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Additionally, we identified fatigue reduction, auto-calibration, and adaptive dwell time as nice-to-have improvements for comfort and long-term use.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I’m </a:t>
            </a:r>
            <a:r>
              <a:rPr lang="en">
                <a:solidFill>
                  <a:schemeClr val="dk1"/>
                </a:solidFill>
              </a:rPr>
              <a:t>going</a:t>
            </a:r>
            <a:r>
              <a:rPr lang="en">
                <a:solidFill>
                  <a:schemeClr val="dk1"/>
                </a:solidFill>
              </a:rPr>
              <a:t> to pass it to Bev for our next steps.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9ae1b53f79_2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9ae1b53f79_2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9ae1b53f79_2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9ae1b53f79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9ae1b53f79_2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9ae1b53f79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Combine camera, IR LEDs, and phone interface into a compact unit. Calibrate gaze tracking for accuracy under varied lighting.</a:t>
            </a:r>
            <a:br>
              <a:rPr lang="en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Test performance in sunlight and with simulated gaze interaction tasks. Refine software mapping and hardware alignment based on results.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We decided to build a dedicated hardware design instead of relying only on iPhone software because it gives us more control over accuracy and usability. The built-in phone cameras aren’t optimized for eye tracking, especially in bright or variable lighting. With our hardware, we can add infrared illumination, better optics, and design for multiple devices — making the system more flexible and reliable for low-vision users.”</a:t>
            </a:r>
            <a:endParaRPr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9ae1b53f79_2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9ae1b53f79_2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f3178a1ff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f3178a1f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889d6a6366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889d6a6366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89d6a6366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89d6a6366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92c29682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92c29682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06743487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06743487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our product research and user research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9aeac585b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9aeac585b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Eye-tracking technology records，where and how long a person looks using cameras that follow eye movements in real time. In assistive contexts, this allows users like Jessica to </a:t>
            </a:r>
            <a:r>
              <a:rPr b="1" lang="en">
                <a:solidFill>
                  <a:schemeClr val="dk1"/>
                </a:solidFill>
              </a:rPr>
              <a:t>control digital interfaces hands-free</a:t>
            </a:r>
            <a:r>
              <a:rPr lang="en">
                <a:solidFill>
                  <a:schemeClr val="dk1"/>
                </a:solidFill>
              </a:rPr>
              <a:t>, promoting </a:t>
            </a:r>
            <a:r>
              <a:rPr b="1" lang="en">
                <a:solidFill>
                  <a:schemeClr val="dk1"/>
                </a:solidFill>
              </a:rPr>
              <a:t>independence and accessibility</a:t>
            </a:r>
            <a:r>
              <a:rPr lang="en">
                <a:solidFill>
                  <a:schemeClr val="dk1"/>
                </a:solidFill>
              </a:rPr>
              <a:t> in daily life. The image shows a person using a Tobii eye-tracking system on a computer monitor. The screen displays a product comparison interface with a green-to-red heat map overlay showing where the user’s gaze is focused. Tobii eye tracker is mounted below the monitor, connected by a USB cable.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06743487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06743487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analyzed existing eye-tracking systems such as Tobii and PCEye . Most provide reliable gaze control, but they struggle with outdoor lighting, precise calibration, and user comfort.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9b204ca2c7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9b204ca2c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created user journey and workflow maps to understand Jessica’s real-world experience with the Tobii eye tracker.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9aeac585b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9aeac585b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</a:t>
            </a:r>
            <a:r>
              <a:rPr lang="en"/>
              <a:t> horizontal user journey map for Jessica</a:t>
            </a:r>
            <a:r>
              <a:rPr lang="en"/>
              <a:t> using eye tracker.</a:t>
            </a:r>
            <a:r>
              <a:rPr lang="en"/>
              <a:t> I</a:t>
            </a:r>
            <a:r>
              <a:rPr lang="en"/>
              <a:t>t shows six stages while using the tech </a:t>
            </a:r>
            <a:r>
              <a:rPr lang="en"/>
              <a:t>includes feelings, actions, and design opportunities for improvement. </a:t>
            </a:r>
            <a:r>
              <a:rPr lang="en">
                <a:solidFill>
                  <a:schemeClr val="dk1"/>
                </a:solidFill>
              </a:rPr>
              <a:t>Y</a:t>
            </a:r>
            <a:r>
              <a:rPr lang="en">
                <a:solidFill>
                  <a:schemeClr val="dk1"/>
                </a:solidFill>
              </a:rPr>
              <a:t>ou can use the link on the slide to explore the full details.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9b5b95a96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9b5b95a96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381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is a user flow mapping Jessica’s interaction with the Eye Tracker in six stages. Link on the slide to explore the full maps in detail.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Relationship Id="rId3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Relationship Id="rId3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jpg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Relationship Id="rId3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 type="title">
  <p:cSld name="TITLE">
    <p:bg>
      <p:bgPr>
        <a:solidFill>
          <a:srgbClr val="220337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body"/>
          </p:nvPr>
        </p:nvSpPr>
        <p:spPr>
          <a:xfrm>
            <a:off x="2496200" y="4275729"/>
            <a:ext cx="4151400" cy="3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●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-292100" lvl="1" marL="9144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○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-292100" lvl="2" marL="13716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■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indent="-292100" lvl="3" marL="18288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●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indent="-292100" lvl="4" marL="22860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○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indent="-292100" lvl="5" marL="27432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■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indent="-292100" lvl="6" marL="32004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●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indent="-292100" lvl="7" marL="36576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○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indent="-292100" lvl="8" marL="411480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■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2496200" y="2791614"/>
            <a:ext cx="41514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63" name="Google Shape;6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11"/>
          <p:cNvSpPr txBox="1"/>
          <p:nvPr>
            <p:ph type="title"/>
          </p:nvPr>
        </p:nvSpPr>
        <p:spPr>
          <a:xfrm>
            <a:off x="311700" y="3619355"/>
            <a:ext cx="45117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Montserrat"/>
              <a:buNone/>
              <a:defRPr b="0"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66" name="Google Shape;66;p11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 txBox="1"/>
          <p:nvPr>
            <p:ph hasCustomPrompt="1" type="title"/>
          </p:nvPr>
        </p:nvSpPr>
        <p:spPr>
          <a:xfrm>
            <a:off x="311700" y="606575"/>
            <a:ext cx="8520600" cy="16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3000"/>
              <a:buNone/>
              <a:defRPr sz="13000">
                <a:solidFill>
                  <a:srgbClr val="57068C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>
            <a:off x="3007950" y="3094875"/>
            <a:ext cx="3128100" cy="11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pic>
        <p:nvPicPr>
          <p:cNvPr descr=" "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" name="Google Shape;73;p12"/>
          <p:cNvSpPr txBox="1"/>
          <p:nvPr>
            <p:ph idx="2" type="subTitle"/>
          </p:nvPr>
        </p:nvSpPr>
        <p:spPr>
          <a:xfrm>
            <a:off x="1429500" y="2353776"/>
            <a:ext cx="62850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Text">
  <p:cSld name="CUSTOM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7" cy="51435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" id="76" name="Google Shape;7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3"/>
          <p:cNvSpPr txBox="1"/>
          <p:nvPr>
            <p:ph type="title"/>
          </p:nvPr>
        </p:nvSpPr>
        <p:spPr>
          <a:xfrm>
            <a:off x="4969800" y="1412750"/>
            <a:ext cx="3766800" cy="137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>
            <a:off x="4969675" y="2901150"/>
            <a:ext cx="3766800" cy="13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CUSTOM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81" name="Google Shape;8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14"/>
          <p:cNvSpPr txBox="1"/>
          <p:nvPr>
            <p:ph type="title"/>
          </p:nvPr>
        </p:nvSpPr>
        <p:spPr>
          <a:xfrm>
            <a:off x="311700" y="587975"/>
            <a:ext cx="3610800" cy="8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000"/>
              <a:buNone/>
              <a:defRPr sz="40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311700" y="1836175"/>
            <a:ext cx="3610800" cy="24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14"/>
          <p:cNvSpPr txBox="1"/>
          <p:nvPr/>
        </p:nvSpPr>
        <p:spPr>
          <a:xfrm>
            <a:off x="5958050" y="683000"/>
            <a:ext cx="27786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4"/>
          <p:cNvSpPr txBox="1"/>
          <p:nvPr>
            <p:ph idx="2" type="body"/>
          </p:nvPr>
        </p:nvSpPr>
        <p:spPr>
          <a:xfrm>
            <a:off x="5824575" y="683050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7" name="Google Shape;87;p14"/>
          <p:cNvSpPr txBox="1"/>
          <p:nvPr>
            <p:ph idx="3" type="body"/>
          </p:nvPr>
        </p:nvSpPr>
        <p:spPr>
          <a:xfrm>
            <a:off x="5824575" y="1931875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8" name="Google Shape;88;p14"/>
          <p:cNvSpPr txBox="1"/>
          <p:nvPr>
            <p:ph idx="4" type="body"/>
          </p:nvPr>
        </p:nvSpPr>
        <p:spPr>
          <a:xfrm>
            <a:off x="5824575" y="3180700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pic>
        <p:nvPicPr>
          <p:cNvPr id="89" name="Google Shape;89;p14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  <p15:guide id="2" orient="horz" pos="4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2">
    <p:bg>
      <p:bgPr>
        <a:solidFill>
          <a:srgbClr val="220337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" id="92" name="Google Shape;9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5"/>
          <p:cNvSpPr txBox="1"/>
          <p:nvPr>
            <p:ph type="title"/>
          </p:nvPr>
        </p:nvSpPr>
        <p:spPr>
          <a:xfrm>
            <a:off x="904850" y="1264532"/>
            <a:ext cx="67107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1" type="subTitle"/>
          </p:nvPr>
        </p:nvSpPr>
        <p:spPr>
          <a:xfrm>
            <a:off x="974919" y="3029082"/>
            <a:ext cx="37152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pic>
        <p:nvPicPr>
          <p:cNvPr descr=" " id="96" name="Google Shape;9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3">
    <p:bg>
      <p:bgPr>
        <a:solidFill>
          <a:schemeClr val="lt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2802" y="-34225"/>
            <a:ext cx="9269596" cy="51809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"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6"/>
          <p:cNvSpPr txBox="1"/>
          <p:nvPr>
            <p:ph type="title"/>
          </p:nvPr>
        </p:nvSpPr>
        <p:spPr>
          <a:xfrm>
            <a:off x="592275" y="522825"/>
            <a:ext cx="8144400" cy="3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folio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103" name="Google Shape;10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1_1_1_1">
    <p:bg>
      <p:bgPr>
        <a:solidFill>
          <a:srgbClr val="220337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b="367" l="308" r="327" t="357"/>
          <a:stretch/>
        </p:blipFill>
        <p:spPr>
          <a:xfrm>
            <a:off x="0" y="250"/>
            <a:ext cx="914399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w York University logo" id="16" name="Google Shape;1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" type="body"/>
          </p:nvPr>
        </p:nvSpPr>
        <p:spPr>
          <a:xfrm>
            <a:off x="2496200" y="4275729"/>
            <a:ext cx="4151400" cy="3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-292100" lvl="1" marL="914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-292100" lvl="2" marL="1371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indent="-292100" lvl="3" marL="1828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indent="-292100" lvl="4" marL="22860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indent="-292100" lvl="5" marL="2743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indent="-292100" lvl="6" marL="3200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indent="-292100" lvl="7" marL="3657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indent="-292100" lvl="8" marL="4114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2" type="subTitle"/>
          </p:nvPr>
        </p:nvSpPr>
        <p:spPr>
          <a:xfrm>
            <a:off x="2496200" y="2791614"/>
            <a:ext cx="4151400" cy="7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/>
          <p:nvPr>
            <p:ph type="title"/>
          </p:nvPr>
        </p:nvSpPr>
        <p:spPr>
          <a:xfrm>
            <a:off x="1506000" y="1385509"/>
            <a:ext cx="6131700" cy="16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" type="subTitle"/>
          </p:nvPr>
        </p:nvSpPr>
        <p:spPr>
          <a:xfrm>
            <a:off x="2462575" y="2959018"/>
            <a:ext cx="4218600" cy="7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/>
        </p:nvSpPr>
        <p:spPr>
          <a:xfrm>
            <a:off x="4583948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 "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448400"/>
            <a:ext cx="6551100" cy="22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9" name="Google Shape;29;p5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587970"/>
            <a:ext cx="4945500" cy="11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311700" y="2467949"/>
            <a:ext cx="39999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6"/>
          <p:cNvSpPr txBox="1"/>
          <p:nvPr>
            <p:ph idx="2" type="body"/>
          </p:nvPr>
        </p:nvSpPr>
        <p:spPr>
          <a:xfrm>
            <a:off x="4619925" y="2467949"/>
            <a:ext cx="39999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" name="Google Shape;36;p6"/>
          <p:cNvSpPr txBox="1"/>
          <p:nvPr>
            <p:ph idx="3" type="subTitle"/>
          </p:nvPr>
        </p:nvSpPr>
        <p:spPr>
          <a:xfrm>
            <a:off x="311700" y="2054620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4" type="subTitle"/>
          </p:nvPr>
        </p:nvSpPr>
        <p:spPr>
          <a:xfrm>
            <a:off x="4619925" y="2054620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pic>
        <p:nvPicPr>
          <p:cNvPr id="38" name="Google Shape;38;p6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311700" y="530680"/>
            <a:ext cx="84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 " id="41" name="Google Shape;4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3" name="Google Shape;43;p7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311700" y="708000"/>
            <a:ext cx="313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2400"/>
              <a:buNone/>
              <a:defRPr sz="24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311700" y="1542000"/>
            <a:ext cx="3054600" cy="28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" name="Google Shape;49;p8"/>
          <p:cNvPicPr preferRelativeResize="0"/>
          <p:nvPr/>
        </p:nvPicPr>
        <p:blipFill rotWithShape="1">
          <a:blip r:embed="rId3">
            <a:alphaModFix/>
          </a:blip>
          <a:srcRect b="0" l="0" r="0"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type="title"/>
          </p:nvPr>
        </p:nvSpPr>
        <p:spPr>
          <a:xfrm>
            <a:off x="1772975" y="528144"/>
            <a:ext cx="5597700" cy="24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5600"/>
              <a:buNone/>
              <a:defRPr sz="5600">
                <a:solidFill>
                  <a:srgbClr val="57068C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descr=" " id="52" name="Google Shape;5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54;p9"/>
          <p:cNvSpPr txBox="1"/>
          <p:nvPr>
            <p:ph idx="1" type="body"/>
          </p:nvPr>
        </p:nvSpPr>
        <p:spPr>
          <a:xfrm>
            <a:off x="2120250" y="2660325"/>
            <a:ext cx="4903500" cy="16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 " id="56" name="Google Shape;56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0"/>
          <p:cNvSpPr txBox="1"/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 sz="36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8" name="Google Shape;58;p10"/>
          <p:cNvSpPr txBox="1"/>
          <p:nvPr>
            <p:ph idx="1" type="subTitle"/>
          </p:nvPr>
        </p:nvSpPr>
        <p:spPr>
          <a:xfrm>
            <a:off x="294375" y="2803075"/>
            <a:ext cx="36168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9" name="Google Shape;59;p10"/>
          <p:cNvSpPr txBox="1"/>
          <p:nvPr>
            <p:ph idx="2" type="body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descr=" " id="60" name="Google Shape;6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688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Frank Ruhl Libre"/>
              <a:buNone/>
              <a:defRPr b="1" sz="3600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spreadsheets/d/1g3sdaboAe8moYrInqIJNachVf5u1fkw0G95fyL4R-Rg/edit?usp=sharing" TargetMode="External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Relationship Id="rId4" Type="http://schemas.openxmlformats.org/officeDocument/2006/relationships/image" Target="../media/image25.png"/><Relationship Id="rId5" Type="http://schemas.openxmlformats.org/officeDocument/2006/relationships/image" Target="../media/image20.png"/><Relationship Id="rId6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adafruit.com/product/5733?srsltid=AfmBOopoNyDS78Ow9WEkTkNQgTSfieyXnseNNEbclJENJddO8UsJHIxw" TargetMode="External"/><Relationship Id="rId4" Type="http://schemas.openxmlformats.org/officeDocument/2006/relationships/hyperlink" Target="https://www.amazon.com/Gikfun-Infrared-Emission-Receiver-Arduino/dp/B06XYNDRGF/ref=sr_1_4?crid=2TXJC6QM40CFE&amp;dib=eyJ2IjoiMSJ9.sLiYSAECd90gD_iin40YzxahLyo1fonwVyhbp9Wjrz98EK07aZuBgA6DAQ5MSB_6r7T53V8Dl5w8lLVxWIzvSL4D1yWZjLEGY0RgbKETVlRlFu-YB-IO86OL1V8QJU_bbfacB2iPrDM-BGMA_ynvlkH995UJijSRP9xN0j2qNmSUTm9zheembUxtnJ-vnb7F6d8-IymDLSFBOZHIxfr29tCsLfI1tZ3p0tjeHCwc25Q.SUNE-K7O3q--Aq9DxmBlMMZgJjQsAGTx3w95W0z_T-A&amp;dib_tag=se&amp;keywords=IR+LEDs&amp;qid=1760837009&amp;sprefix=ir+leds%2Caps%2C611&amp;sr=8-4" TargetMode="External"/><Relationship Id="rId5" Type="http://schemas.openxmlformats.org/officeDocument/2006/relationships/hyperlink" Target="https://www.amazon.com/uxcell-Thread-Mount-Length-Camera/dp/B07FRXKN2G/ref=sr_1_5?crid=2KKSE0LZ1HC8P&amp;dib=eyJ2IjoiMSJ9.uDjkKwb_OZ2OB6NswXkFNzqU0_BsqBH82E0d9UaJ9clE1QHQMYxtWG-cjFfjbFQoj2RISaqdCp0b82HaJhBXrGG7aHgTGskVgeaXpBcy0Z5Qbrnz3unznNnCcFydUx4Qpq65dJgu7-KSkfnUfQRmW7Jlh7R46a9Pxby9Yk4Jrl-cYriEP7P3r0iSscLro9cDgasQzLQPobYxDz2v8caeN5xaZhUCSsKTRPHkFy3cV6I.WxsRgBtQhDWJLY6KBtP7AYfIQGyXuEU2aSTwrF5aHO0&amp;dib_tag=se&amp;keywords=Lens+%28M12+mount%2C+60%C2%B0+FOV%29&amp;qid=1760837189&amp;sprefix=lens+m12+mount%2C+60+fov+%2Caps%2C196&amp;sr=8-5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1" Type="http://schemas.openxmlformats.org/officeDocument/2006/relationships/image" Target="../media/image29.png"/><Relationship Id="rId10" Type="http://schemas.openxmlformats.org/officeDocument/2006/relationships/hyperlink" Target="https://pmc.ncbi.nlm.nih.gov/articles/PMC6960643/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tobii.com" TargetMode="External"/><Relationship Id="rId4" Type="http://schemas.openxmlformats.org/officeDocument/2006/relationships/hyperlink" Target="https://www.smarteye.se/" TargetMode="External"/><Relationship Id="rId9" Type="http://schemas.openxmlformats.org/officeDocument/2006/relationships/hyperlink" Target="https://grabcad.com/library/sony-imx258-camera-module-1" TargetMode="External"/><Relationship Id="rId5" Type="http://schemas.openxmlformats.org/officeDocument/2006/relationships/hyperlink" Target="https://varjo.com" TargetMode="External"/><Relationship Id="rId6" Type="http://schemas.openxmlformats.org/officeDocument/2006/relationships/hyperlink" Target="https://nova-sight.com/" TargetMode="External"/><Relationship Id="rId7" Type="http://schemas.openxmlformats.org/officeDocument/2006/relationships/hyperlink" Target="https://www.ovt.com/" TargetMode="External"/><Relationship Id="rId8" Type="http://schemas.openxmlformats.org/officeDocument/2006/relationships/hyperlink" Target="https://imotions.com/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www.nyu.edu/employees/resources-and-services/media-and-communications/nyu-brand-guidelines/creating-messaging-and-visual-assets/templates.html" TargetMode="External"/><Relationship Id="rId4" Type="http://schemas.openxmlformats.org/officeDocument/2006/relationships/hyperlink" Target="https://drive.google.com/drive/folders/1fqEj3C01dO5TuHCjKlPpOaJd_SK9G-6j?usp=sharing" TargetMode="External"/><Relationship Id="rId5" Type="http://schemas.openxmlformats.org/officeDocument/2006/relationships/hyperlink" Target="https://gsuite.google.com/marketplace/app/grackle_slides/273764076887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hyperlink" Target="https://drive.google.com/file/d/13Cg47QD0V3WfF1XWmSkcrzrulWYf813K/view?usp=share_link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hyperlink" Target="https://drive.google.com/file/d/1JywPjYTmN9Qp1dKd3ZLmJ8irhMCbAY1-/view?usp=share_link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iSee</a:t>
            </a:r>
            <a:endParaRPr/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2496200" y="4275729"/>
            <a:ext cx="4151400" cy="3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Beverly Yip | </a:t>
            </a:r>
            <a:r>
              <a:rPr lang="en"/>
              <a:t>Josephine Odusanya | Yi Wang</a:t>
            </a:r>
            <a:endParaRPr/>
          </a:p>
        </p:txBody>
      </p:sp>
      <p:sp>
        <p:nvSpPr>
          <p:cNvPr id="112" name="Google Shape;112;p19"/>
          <p:cNvSpPr txBox="1"/>
          <p:nvPr>
            <p:ph idx="2" type="subTitle"/>
          </p:nvPr>
        </p:nvSpPr>
        <p:spPr>
          <a:xfrm>
            <a:off x="2496200" y="2791625"/>
            <a:ext cx="41514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Accessible Gaze-Based Reading for the Phone</a:t>
            </a:r>
            <a:endParaRPr sz="1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Eye-Gaze Tracking Research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A detailed user map with pain point we will focus on. On sunlight interference with developing adaptive brightness. On small icons which require high precision such as enlarge hit zones." id="178" name="Google Shape;178;p28" title="User Flow detai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113" y="768662"/>
            <a:ext cx="8463775" cy="379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8"/>
          <p:cNvSpPr txBox="1"/>
          <p:nvPr>
            <p:ph type="title"/>
          </p:nvPr>
        </p:nvSpPr>
        <p:spPr>
          <a:xfrm>
            <a:off x="311700" y="471005"/>
            <a:ext cx="84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Detailed User Flow</a:t>
            </a:r>
            <a:endParaRPr sz="2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Eye-Gaze Tracking Research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" name="Google Shape;185;p29"/>
          <p:cNvSpPr txBox="1"/>
          <p:nvPr/>
        </p:nvSpPr>
        <p:spPr>
          <a:xfrm>
            <a:off x="407175" y="4090322"/>
            <a:ext cx="74085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https://docs.google.com/spreadsheets/d/1g3sdaboAe8moYrInqIJNachVf5u1fkw0G95fyL4R-Rg/edit?usp=sharing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It is a chart more clearly show key moments from setup to daily use, showing where calibration, small-icon navigation, and lighting issues cause friction" id="186" name="Google Shape;186;p29" title="Screenshot 2025-10-20 at 2.14.56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75" y="1444650"/>
            <a:ext cx="8569626" cy="237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 txBox="1"/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Flow Chart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 txBox="1"/>
          <p:nvPr>
            <p:ph type="title"/>
          </p:nvPr>
        </p:nvSpPr>
        <p:spPr>
          <a:xfrm>
            <a:off x="1108925" y="1385500"/>
            <a:ext cx="7086000" cy="16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Eye-Gaze Tracking Physical Prototype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98" name="Google Shape;198;p31"/>
          <p:cNvSpPr txBox="1"/>
          <p:nvPr>
            <p:ph idx="1" type="subTitle"/>
          </p:nvPr>
        </p:nvSpPr>
        <p:spPr>
          <a:xfrm>
            <a:off x="2462575" y="2959018"/>
            <a:ext cx="4218600" cy="7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</a:rPr>
              <a:t>The Hardware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99" name="Google Shape;199;p31"/>
          <p:cNvSpPr txBox="1"/>
          <p:nvPr/>
        </p:nvSpPr>
        <p:spPr>
          <a:xfrm>
            <a:off x="3793600" y="817178"/>
            <a:ext cx="15567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A R T   0 2</a:t>
            </a:r>
            <a:endParaRPr sz="90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00" name="Google Shape;200;p31"/>
          <p:cNvCxnSpPr/>
          <p:nvPr/>
        </p:nvCxnSpPr>
        <p:spPr>
          <a:xfrm>
            <a:off x="4231926" y="1084298"/>
            <a:ext cx="692400" cy="0"/>
          </a:xfrm>
          <a:prstGeom prst="straightConnector1">
            <a:avLst/>
          </a:prstGeom>
          <a:noFill/>
          <a:ln cap="flat" cmpd="sng" w="9525">
            <a:solidFill>
              <a:srgbClr val="57068C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311700" y="708000"/>
            <a:ext cx="313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Have</a:t>
            </a:r>
            <a:endParaRPr/>
          </a:p>
        </p:txBody>
      </p:sp>
      <p:sp>
        <p:nvSpPr>
          <p:cNvPr id="206" name="Google Shape;206;p32"/>
          <p:cNvSpPr txBox="1"/>
          <p:nvPr>
            <p:ph idx="1" type="body"/>
          </p:nvPr>
        </p:nvSpPr>
        <p:spPr>
          <a:xfrm>
            <a:off x="350550" y="1610550"/>
            <a:ext cx="3054600" cy="21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community Partner Jessica has told us of her concerns: she has been using the Tobii PCEye® Tracker for years but recently tried a phone-based eye-tracker. To summarise, it was not a pleasant experience.</a:t>
            </a:r>
            <a:endParaRPr sz="1500"/>
          </a:p>
        </p:txBody>
      </p:sp>
      <p:sp>
        <p:nvSpPr>
          <p:cNvPr id="207" name="Google Shape;207;p32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EYE</a:t>
            </a: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GAZE TRACKING PHYSICAL PROTOTYPE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This image shows a comparison between two eye-tracking devices. The top device is a longer, slimmer sensor bar." id="208" name="Google Shape;208;p32" title="d9920484-07d4-41c8-a6c8-36323e5bc607.png"/>
          <p:cNvPicPr preferRelativeResize="0"/>
          <p:nvPr/>
        </p:nvPicPr>
        <p:blipFill rotWithShape="1">
          <a:blip r:embed="rId3">
            <a:alphaModFix/>
          </a:blip>
          <a:srcRect b="31203" l="45518" r="20231" t="48181"/>
          <a:stretch/>
        </p:blipFill>
        <p:spPr>
          <a:xfrm>
            <a:off x="4017776" y="99025"/>
            <a:ext cx="4889448" cy="1655300"/>
          </a:xfrm>
          <a:prstGeom prst="rect">
            <a:avLst/>
          </a:prstGeom>
          <a:noFill/>
          <a:ln>
            <a:noFill/>
          </a:ln>
        </p:spPr>
      </p:pic>
      <p:sp>
        <p:nvSpPr>
          <p:cNvPr descr="Arrow pointing down" id="209" name="Google Shape;209;p32"/>
          <p:cNvSpPr/>
          <p:nvPr/>
        </p:nvSpPr>
        <p:spPr>
          <a:xfrm>
            <a:off x="6203000" y="1667850"/>
            <a:ext cx="519000" cy="1160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The bottom device is a more compact, rectangular eye-tracking camera with a central lens flanked by two smaller sensors. Both devices connect via a USB-C cable, and the arrow indicates a transition or upgrade from the larger device to the smaller, more streamlined version.&#10;" id="210" name="Google Shape;210;p32" title="ChatGPT_Image_Oct_18__2025__09_32_13_PM-removebg-previ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3563" y="2763950"/>
            <a:ext cx="3057863" cy="20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shot of base CAD model with components added on top of it." id="215" name="Google Shape;215;p33" title="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466875"/>
            <a:ext cx="8353999" cy="402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3"/>
          <p:cNvSpPr txBox="1"/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CAD model</a:t>
            </a:r>
            <a:endParaRPr/>
          </a:p>
        </p:txBody>
      </p:sp>
      <p:sp>
        <p:nvSpPr>
          <p:cNvPr id="217" name="Google Shape;217;p33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EYE-GAZE TRACKING PHYSICAL PROTOTYPE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p33"/>
          <p:cNvSpPr txBox="1"/>
          <p:nvPr/>
        </p:nvSpPr>
        <p:spPr>
          <a:xfrm>
            <a:off x="1343700" y="1642025"/>
            <a:ext cx="12654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IR LEDs</a:t>
            </a:r>
            <a:endParaRPr b="1" sz="12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33"/>
          <p:cNvSpPr txBox="1"/>
          <p:nvPr/>
        </p:nvSpPr>
        <p:spPr>
          <a:xfrm>
            <a:off x="4788075" y="3317025"/>
            <a:ext cx="14220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MINI Camera</a:t>
            </a:r>
            <a:endParaRPr b="1" sz="12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33"/>
          <p:cNvSpPr txBox="1"/>
          <p:nvPr/>
        </p:nvSpPr>
        <p:spPr>
          <a:xfrm>
            <a:off x="5978125" y="2181375"/>
            <a:ext cx="21519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Mini microcontroller (underneath)</a:t>
            </a:r>
            <a:endParaRPr b="1" sz="12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descr="Work in Progress (WIP) description" id="221" name="Google Shape;221;p33"/>
          <p:cNvSpPr txBox="1"/>
          <p:nvPr/>
        </p:nvSpPr>
        <p:spPr>
          <a:xfrm>
            <a:off x="2979375" y="3558400"/>
            <a:ext cx="6348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latin typeface="Montserrat"/>
                <a:ea typeface="Montserrat"/>
                <a:cs typeface="Montserrat"/>
                <a:sym typeface="Montserrat"/>
              </a:rPr>
              <a:t>WIP</a:t>
            </a:r>
            <a:endParaRPr b="1" sz="1000" u="sng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Mini camera module" id="222" name="Google Shape;222;p33" title="Untitled desig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557756">
            <a:off x="3870714" y="1905710"/>
            <a:ext cx="738972" cy="9852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nfra-red LED" id="223" name="Google Shape;223;p33" title="Untitled (768 x 735 px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9300" y="2795275"/>
            <a:ext cx="522975" cy="500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nfra-red LED" id="224" name="Google Shape;224;p33" title="Untitled (768 x 735 px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67125" y="1440700"/>
            <a:ext cx="522975" cy="500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33"/>
          <p:cNvCxnSpPr>
            <a:stCxn id="218" idx="2"/>
          </p:cNvCxnSpPr>
          <p:nvPr/>
        </p:nvCxnSpPr>
        <p:spPr>
          <a:xfrm>
            <a:off x="1976400" y="1921925"/>
            <a:ext cx="762900" cy="101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33"/>
          <p:cNvCxnSpPr/>
          <p:nvPr/>
        </p:nvCxnSpPr>
        <p:spPr>
          <a:xfrm flipH="1" rot="10800000">
            <a:off x="2328800" y="1642025"/>
            <a:ext cx="2923500" cy="229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33"/>
          <p:cNvCxnSpPr/>
          <p:nvPr/>
        </p:nvCxnSpPr>
        <p:spPr>
          <a:xfrm>
            <a:off x="4325575" y="2595350"/>
            <a:ext cx="629100" cy="92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Microcontroller" id="228" name="Google Shape;228;p33" title="Untitled (768 x 735 px) (1).png"/>
          <p:cNvPicPr preferRelativeResize="0"/>
          <p:nvPr/>
        </p:nvPicPr>
        <p:blipFill rotWithShape="1">
          <a:blip r:embed="rId6">
            <a:alphaModFix/>
          </a:blip>
          <a:srcRect b="35821" l="33226" r="35300" t="29705"/>
          <a:stretch/>
        </p:blipFill>
        <p:spPr>
          <a:xfrm>
            <a:off x="6571300" y="2571750"/>
            <a:ext cx="1068574" cy="1120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type="title"/>
          </p:nvPr>
        </p:nvSpPr>
        <p:spPr>
          <a:xfrm>
            <a:off x="311700" y="587975"/>
            <a:ext cx="3909000" cy="8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Want</a:t>
            </a:r>
            <a:endParaRPr/>
          </a:p>
        </p:txBody>
      </p:sp>
      <p:sp>
        <p:nvSpPr>
          <p:cNvPr id="234" name="Google Shape;234;p34"/>
          <p:cNvSpPr txBox="1"/>
          <p:nvPr>
            <p:ph idx="2" type="body"/>
          </p:nvPr>
        </p:nvSpPr>
        <p:spPr>
          <a:xfrm>
            <a:off x="1537000" y="1479575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 1 . Smaller design</a:t>
            </a:r>
            <a:endParaRPr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/>
              <a:t>Redesigned the hardware into a compact, pen-sized form factor, reducing bulk while maintaining camera alignment and stability for eye tracking.</a:t>
            </a:r>
            <a:endParaRPr/>
          </a:p>
        </p:txBody>
      </p:sp>
      <p:sp>
        <p:nvSpPr>
          <p:cNvPr id="235" name="Google Shape;235;p34"/>
          <p:cNvSpPr txBox="1"/>
          <p:nvPr>
            <p:ph idx="3" type="body"/>
          </p:nvPr>
        </p:nvSpPr>
        <p:spPr>
          <a:xfrm>
            <a:off x="1537000" y="2728400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 2 . Multi-device compatible</a:t>
            </a:r>
            <a:endParaRPr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2"/>
                </a:solidFill>
              </a:rPr>
              <a:t>Uses a USB-C connection for seamless pairing with smartphones and tablets, enabling cross-platform eye-tracking without a PC.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6" name="Google Shape;236;p34"/>
          <p:cNvSpPr txBox="1"/>
          <p:nvPr>
            <p:ph idx="4" type="body"/>
          </p:nvPr>
        </p:nvSpPr>
        <p:spPr>
          <a:xfrm>
            <a:off x="6107700" y="1930225"/>
            <a:ext cx="2911800" cy="10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 3 . Anti-Reflective coating</a:t>
            </a:r>
            <a:endParaRPr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2"/>
                </a:solidFill>
              </a:rPr>
              <a:t>Incorporates a thin optical layer to reduce glare and improve pupil detection accuracy in bright or outdoor environments.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7" name="Google Shape;237;p34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EYE-GAZE TRACKING PHYSICAL PROTOTYPE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Image showing light rays bouncing off a surface on the right.&#10;On the left the light rays are being absorbed by the material." id="238" name="Google Shape;23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730146"/>
            <a:ext cx="1622225" cy="15754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ue pen measured next to a red ruler" id="239" name="Google Shape;23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425" y="1730157"/>
            <a:ext cx="1096801" cy="5023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SB Type-C cable" id="240" name="Google Shape;24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425" y="2896978"/>
            <a:ext cx="1096800" cy="759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EYE-GAZE TRACKING PHYSICAL PROTOTYPE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p35"/>
          <p:cNvSpPr txBox="1"/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Electrical Design</a:t>
            </a:r>
            <a:endParaRPr/>
          </a:p>
        </p:txBody>
      </p:sp>
      <p:pic>
        <p:nvPicPr>
          <p:cNvPr descr="Electric design schematic of the prototype showing wired connections between the LEDs, resistors and one camera module." id="247" name="Google Shape;247;p35"/>
          <p:cNvPicPr preferRelativeResize="0"/>
          <p:nvPr/>
        </p:nvPicPr>
        <p:blipFill rotWithShape="1">
          <a:blip r:embed="rId3">
            <a:alphaModFix/>
          </a:blip>
          <a:srcRect b="5080" l="0" r="0" t="5152"/>
          <a:stretch/>
        </p:blipFill>
        <p:spPr>
          <a:xfrm>
            <a:off x="789050" y="1329500"/>
            <a:ext cx="3156550" cy="314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5"/>
          <p:cNvSpPr txBox="1"/>
          <p:nvPr>
            <p:ph idx="4294967295" type="body"/>
          </p:nvPr>
        </p:nvSpPr>
        <p:spPr>
          <a:xfrm>
            <a:off x="4860450" y="1329500"/>
            <a:ext cx="3610800" cy="3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electronic subsystem consists of three main parts: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UVC USB micro-camera for real-time eye imaging.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Two IR LEDs positioned symmetrically around the lens for pupil illumination.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USB-C OTG connection to the phone, which supplies 5 V power and streams video frames for processing in an Android or iOS app.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small boost-regulated LED driver circuit controls current to the IR LEDs, preventing overheating and ensuring uniform brightness.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Future versions could integrate an IMU for motion compensation or a microcontroller for preprocessing.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/>
          <p:nvPr>
            <p:ph type="title"/>
          </p:nvPr>
        </p:nvSpPr>
        <p:spPr>
          <a:xfrm>
            <a:off x="311700" y="561150"/>
            <a:ext cx="38331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Cost Breakdown</a:t>
            </a:r>
            <a:endParaRPr sz="3800"/>
          </a:p>
        </p:txBody>
      </p:sp>
      <p:sp>
        <p:nvSpPr>
          <p:cNvPr id="254" name="Google Shape;254;p36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EYE-GAZE TRACKING PHYSICAL PROTOTYPE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descr="Table of cost breakdown of prototype with links leading to where components can be bought. " id="255" name="Google Shape;255;p36"/>
          <p:cNvGraphicFramePr/>
          <p:nvPr/>
        </p:nvGraphicFramePr>
        <p:xfrm>
          <a:off x="952500" y="1387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{64E6A925-FA62-4766-A3D3-32BCD2BFB2AB}</a:tableStyleId>
              </a:tblPr>
              <a:tblGrid>
                <a:gridCol w="3192300"/>
                <a:gridCol w="877300"/>
                <a:gridCol w="31694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Item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Cost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Product link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Ultra Tiny Webcam Camera with GC0307 Sensor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$6.95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hlink"/>
                          </a:solidFill>
                          <a:hlinkClick r:id="rId3"/>
                        </a:rPr>
                        <a:t>Adafruit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IR LEDs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$5.98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hlink"/>
                          </a:solidFill>
                          <a:hlinkClick r:id="rId4"/>
                        </a:rPr>
                        <a:t>Amazon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Enclosure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Makerspace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Lens (M12 mount, 60° FOV)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$8.09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hlink"/>
                          </a:solidFill>
                          <a:hlinkClick r:id="rId5"/>
                        </a:rPr>
                        <a:t>Amazon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Microcontroller 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$0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/>
                        <a:t>Total Cost</a:t>
                      </a:r>
                      <a:endParaRPr u="sng"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$18.02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/>
          <p:nvPr>
            <p:ph type="title"/>
          </p:nvPr>
        </p:nvSpPr>
        <p:spPr>
          <a:xfrm>
            <a:off x="1512275" y="1409084"/>
            <a:ext cx="6131700" cy="16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</a:rPr>
              <a:t>Eye-Gaze Tracking Browser Prototype</a:t>
            </a:r>
            <a:endParaRPr sz="5000">
              <a:solidFill>
                <a:schemeClr val="accent2"/>
              </a:solidFill>
            </a:endParaRPr>
          </a:p>
        </p:txBody>
      </p:sp>
      <p:sp>
        <p:nvSpPr>
          <p:cNvPr id="261" name="Google Shape;261;p37"/>
          <p:cNvSpPr txBox="1"/>
          <p:nvPr>
            <p:ph idx="1" type="subTitle"/>
          </p:nvPr>
        </p:nvSpPr>
        <p:spPr>
          <a:xfrm>
            <a:off x="2462650" y="2974743"/>
            <a:ext cx="4218600" cy="7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</a:rPr>
              <a:t>The Software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62" name="Google Shape;262;p37"/>
          <p:cNvSpPr txBox="1"/>
          <p:nvPr/>
        </p:nvSpPr>
        <p:spPr>
          <a:xfrm>
            <a:off x="3793600" y="817178"/>
            <a:ext cx="15567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A R T   0 3</a:t>
            </a:r>
            <a:endParaRPr sz="90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63" name="Google Shape;263;p37"/>
          <p:cNvCxnSpPr/>
          <p:nvPr/>
        </p:nvCxnSpPr>
        <p:spPr>
          <a:xfrm>
            <a:off x="4231926" y="1084298"/>
            <a:ext cx="692400" cy="0"/>
          </a:xfrm>
          <a:prstGeom prst="straightConnector1">
            <a:avLst/>
          </a:prstGeom>
          <a:noFill/>
          <a:ln cap="flat" cmpd="sng" w="9525">
            <a:solidFill>
              <a:srgbClr val="57068C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0"/>
          <p:cNvSpPr txBox="1"/>
          <p:nvPr>
            <p:ph type="title"/>
          </p:nvPr>
        </p:nvSpPr>
        <p:spPr>
          <a:xfrm>
            <a:off x="407175" y="743775"/>
            <a:ext cx="5665800" cy="291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Introduction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>
                <a:solidFill>
                  <a:schemeClr val="dk2"/>
                </a:solidFill>
              </a:rPr>
              <a:t>Eye-Gaze Tracking User Research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Eye-Gaze Tracking Physical Prototype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Eye-Gaze Tracking Browser Prototype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>
                <a:solidFill>
                  <a:schemeClr val="dk2"/>
                </a:solidFill>
              </a:rPr>
              <a:t>(Replace with Yi’s Section 2 Title)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8"/>
          <p:cNvSpPr txBox="1"/>
          <p:nvPr>
            <p:ph type="title"/>
          </p:nvPr>
        </p:nvSpPr>
        <p:spPr>
          <a:xfrm>
            <a:off x="338975" y="561150"/>
            <a:ext cx="2665800" cy="7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</a:t>
            </a:r>
            <a:endParaRPr/>
          </a:p>
        </p:txBody>
      </p:sp>
      <p:sp>
        <p:nvSpPr>
          <p:cNvPr id="269" name="Google Shape;269;p38"/>
          <p:cNvSpPr txBox="1"/>
          <p:nvPr>
            <p:ph idx="1" type="body"/>
          </p:nvPr>
        </p:nvSpPr>
        <p:spPr>
          <a:xfrm>
            <a:off x="5312725" y="974475"/>
            <a:ext cx="2918400" cy="10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Eye trackers like Tobii are powerful but </a:t>
            </a:r>
            <a:r>
              <a:rPr b="1" lang="en"/>
              <a:t>physically large</a:t>
            </a:r>
            <a:r>
              <a:rPr lang="en"/>
              <a:t>, expensive, and have limited mobile use.</a:t>
            </a:r>
            <a:endParaRPr/>
          </a:p>
        </p:txBody>
      </p:sp>
      <p:sp>
        <p:nvSpPr>
          <p:cNvPr id="270" name="Google Shape;270;p38"/>
          <p:cNvSpPr txBox="1"/>
          <p:nvPr>
            <p:ph idx="3" type="subTitle"/>
          </p:nvPr>
        </p:nvSpPr>
        <p:spPr>
          <a:xfrm>
            <a:off x="5312725" y="649611"/>
            <a:ext cx="27102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Accessibility Gap</a:t>
            </a:r>
            <a:endParaRPr/>
          </a:p>
        </p:txBody>
      </p:sp>
      <p:sp>
        <p:nvSpPr>
          <p:cNvPr id="271" name="Google Shape;271;p38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EYE</a:t>
            </a: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TRACKING BROWSER PROTOTYPE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38"/>
          <p:cNvSpPr txBox="1"/>
          <p:nvPr>
            <p:ph idx="1" type="body"/>
          </p:nvPr>
        </p:nvSpPr>
        <p:spPr>
          <a:xfrm>
            <a:off x="5312725" y="2418512"/>
            <a:ext cx="27102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/>
              <a:t>Mobile-accessible</a:t>
            </a:r>
            <a:r>
              <a:rPr lang="en"/>
              <a:t> eye tracking user experience for Jessica.</a:t>
            </a:r>
            <a:endParaRPr/>
          </a:p>
        </p:txBody>
      </p:sp>
      <p:sp>
        <p:nvSpPr>
          <p:cNvPr id="273" name="Google Shape;273;p38"/>
          <p:cNvSpPr txBox="1"/>
          <p:nvPr>
            <p:ph idx="3" type="subTitle"/>
          </p:nvPr>
        </p:nvSpPr>
        <p:spPr>
          <a:xfrm>
            <a:off x="5312725" y="2107586"/>
            <a:ext cx="27102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Goal</a:t>
            </a:r>
            <a:endParaRPr/>
          </a:p>
        </p:txBody>
      </p:sp>
      <p:sp>
        <p:nvSpPr>
          <p:cNvPr id="274" name="Google Shape;274;p38"/>
          <p:cNvSpPr txBox="1"/>
          <p:nvPr>
            <p:ph idx="1" type="body"/>
          </p:nvPr>
        </p:nvSpPr>
        <p:spPr>
          <a:xfrm>
            <a:off x="5312725" y="3714730"/>
            <a:ext cx="27102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Browser-based, phone-ready gaze simulation.</a:t>
            </a:r>
            <a:endParaRPr/>
          </a:p>
        </p:txBody>
      </p:sp>
      <p:sp>
        <p:nvSpPr>
          <p:cNvPr id="275" name="Google Shape;275;p38"/>
          <p:cNvSpPr txBox="1"/>
          <p:nvPr>
            <p:ph idx="3" type="subTitle"/>
          </p:nvPr>
        </p:nvSpPr>
        <p:spPr>
          <a:xfrm>
            <a:off x="5312725" y="3403811"/>
            <a:ext cx="27102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Software Prototype</a:t>
            </a:r>
            <a:endParaRPr/>
          </a:p>
        </p:txBody>
      </p:sp>
      <p:pic>
        <p:nvPicPr>
          <p:cNvPr descr="A person holds a smartphone close to their face, using an eye-tracking feature that detects gaze direction." id="276" name="Google Shape;27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1727675"/>
            <a:ext cx="3472608" cy="260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 txBox="1"/>
          <p:nvPr>
            <p:ph type="title"/>
          </p:nvPr>
        </p:nvSpPr>
        <p:spPr>
          <a:xfrm>
            <a:off x="338975" y="561150"/>
            <a:ext cx="5880900" cy="7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Overview</a:t>
            </a:r>
            <a:endParaRPr/>
          </a:p>
        </p:txBody>
      </p:sp>
      <p:sp>
        <p:nvSpPr>
          <p:cNvPr id="282" name="Google Shape;282;p39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EYE-TRACKING BROWSER PROTOTYPE</a:t>
            </a:r>
            <a:endParaRPr b="1" sz="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User gazes at blue word circles. Holding the gazes 1 to 2 seconds simulates using a keyboard with eye-gaze technology: word turns green, dot disappears, the word you successfully selected gets read aloud, giving users audio and visual feedback." id="283" name="Google Shape;283;p39" title="Adobe Express - View 3 (1).gif"/>
          <p:cNvPicPr preferRelativeResize="0"/>
          <p:nvPr/>
        </p:nvPicPr>
        <p:blipFill/>
        <p:spPr>
          <a:xfrm>
            <a:off x="2418525" y="3087225"/>
            <a:ext cx="3480498" cy="14916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is is showing how a prototype software working in three steps. First, users set up their webcam to lock onto and track their facial features." id="284" name="Google Shape;284;p39" title="Adobe Express - View 1 (1).gif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006" y="1503212"/>
            <a:ext cx="2461267" cy="13844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cond, she calibrates by following a 5x5 grid of red dots, holding each gaze for 3 seconds, ensuring accuracy and stability. " id="285" name="Google Shape;285;p39" title="Adobe Express - View 2.gif"/>
          <p:cNvPicPr preferRelativeResize="0"/>
          <p:nvPr/>
        </p:nvPicPr>
        <p:blipFill/>
        <p:spPr>
          <a:xfrm>
            <a:off x="4915300" y="1461962"/>
            <a:ext cx="3422929" cy="1466961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9"/>
          <p:cNvSpPr txBox="1"/>
          <p:nvPr/>
        </p:nvSpPr>
        <p:spPr>
          <a:xfrm>
            <a:off x="1108025" y="2928925"/>
            <a:ext cx="897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Camera Setup</a:t>
            </a:r>
            <a:endParaRPr b="1"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p39"/>
          <p:cNvSpPr txBox="1"/>
          <p:nvPr/>
        </p:nvSpPr>
        <p:spPr>
          <a:xfrm>
            <a:off x="6077913" y="2928925"/>
            <a:ext cx="10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Calibration </a:t>
            </a:r>
            <a:endParaRPr b="1"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8" name="Google Shape;288;p39"/>
          <p:cNvSpPr txBox="1"/>
          <p:nvPr/>
        </p:nvSpPr>
        <p:spPr>
          <a:xfrm>
            <a:off x="3116575" y="4617875"/>
            <a:ext cx="208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Main Interaction</a:t>
            </a:r>
            <a:endParaRPr b="1"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9" name="Google Shape;289;p39"/>
          <p:cNvCxnSpPr>
            <a:stCxn id="284" idx="3"/>
            <a:endCxn id="285" idx="1"/>
          </p:cNvCxnSpPr>
          <p:nvPr/>
        </p:nvCxnSpPr>
        <p:spPr>
          <a:xfrm>
            <a:off x="2698274" y="2195437"/>
            <a:ext cx="221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0" name="Google Shape;290;p39"/>
          <p:cNvCxnSpPr>
            <a:endCxn id="283" idx="3"/>
          </p:cNvCxnSpPr>
          <p:nvPr/>
        </p:nvCxnSpPr>
        <p:spPr>
          <a:xfrm flipH="1">
            <a:off x="5899023" y="2195338"/>
            <a:ext cx="2439300" cy="1637700"/>
          </a:xfrm>
          <a:prstGeom prst="curvedConnector3">
            <a:avLst>
              <a:gd fmla="val -957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0"/>
          <p:cNvSpPr txBox="1"/>
          <p:nvPr>
            <p:ph type="title"/>
          </p:nvPr>
        </p:nvSpPr>
        <p:spPr>
          <a:xfrm>
            <a:off x="311700" y="530673"/>
            <a:ext cx="8424900" cy="8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</a:rPr>
              <a:t>How It Works</a:t>
            </a:r>
            <a:endParaRPr/>
          </a:p>
        </p:txBody>
      </p:sp>
      <p:sp>
        <p:nvSpPr>
          <p:cNvPr id="296" name="Google Shape;296;p40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EYE-TRACKING BROWSER PROTOTYPE</a:t>
            </a:r>
            <a:endParaRPr b="1" sz="7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7" name="Google Shape;297;p40"/>
          <p:cNvSpPr/>
          <p:nvPr/>
        </p:nvSpPr>
        <p:spPr>
          <a:xfrm>
            <a:off x="1602264" y="2582350"/>
            <a:ext cx="1740900" cy="603900"/>
          </a:xfrm>
          <a:prstGeom prst="roundRect">
            <a:avLst>
              <a:gd fmla="val 16667" name="adj"/>
            </a:avLst>
          </a:prstGeom>
          <a:solidFill>
            <a:srgbClr val="3333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Eye Landmarks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8" name="Google Shape;298;p40"/>
          <p:cNvSpPr/>
          <p:nvPr/>
        </p:nvSpPr>
        <p:spPr>
          <a:xfrm>
            <a:off x="407163" y="1762950"/>
            <a:ext cx="1740900" cy="6039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Webcam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p40"/>
          <p:cNvSpPr/>
          <p:nvPr/>
        </p:nvSpPr>
        <p:spPr>
          <a:xfrm>
            <a:off x="2914896" y="1762950"/>
            <a:ext cx="1740900" cy="603900"/>
          </a:xfrm>
          <a:prstGeom prst="roundRect">
            <a:avLst>
              <a:gd fmla="val 16667" name="adj"/>
            </a:avLst>
          </a:prstGeom>
          <a:solidFill>
            <a:srgbClr val="3333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Gaze Coordinates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p40"/>
          <p:cNvSpPr/>
          <p:nvPr/>
        </p:nvSpPr>
        <p:spPr>
          <a:xfrm>
            <a:off x="4026263" y="2582350"/>
            <a:ext cx="1740900" cy="603900"/>
          </a:xfrm>
          <a:prstGeom prst="roundRect">
            <a:avLst>
              <a:gd fmla="val 16667" name="adj"/>
            </a:avLst>
          </a:prstGeom>
          <a:solidFill>
            <a:srgbClr val="3333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Smoothing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1" name="Google Shape;301;p40"/>
          <p:cNvSpPr/>
          <p:nvPr/>
        </p:nvSpPr>
        <p:spPr>
          <a:xfrm>
            <a:off x="5422630" y="1762950"/>
            <a:ext cx="1740900" cy="603900"/>
          </a:xfrm>
          <a:prstGeom prst="roundRect">
            <a:avLst>
              <a:gd fmla="val 16667" name="adj"/>
            </a:avLst>
          </a:prstGeom>
          <a:solidFill>
            <a:srgbClr val="3333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Dwell Detection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2" name="Google Shape;302;p40"/>
          <p:cNvSpPr/>
          <p:nvPr/>
        </p:nvSpPr>
        <p:spPr>
          <a:xfrm>
            <a:off x="6878537" y="2582350"/>
            <a:ext cx="1740900" cy="6039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Feedback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3" name="Google Shape;303;p40"/>
          <p:cNvCxnSpPr>
            <a:stCxn id="298" idx="2"/>
            <a:endCxn id="297" idx="1"/>
          </p:cNvCxnSpPr>
          <p:nvPr/>
        </p:nvCxnSpPr>
        <p:spPr>
          <a:xfrm flipH="1" rot="-5400000">
            <a:off x="1181163" y="2463300"/>
            <a:ext cx="517500" cy="3246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4" name="Google Shape;304;p40"/>
          <p:cNvCxnSpPr>
            <a:stCxn id="297" idx="0"/>
            <a:endCxn id="299" idx="1"/>
          </p:cNvCxnSpPr>
          <p:nvPr/>
        </p:nvCxnSpPr>
        <p:spPr>
          <a:xfrm rot="-5400000">
            <a:off x="2435064" y="2102500"/>
            <a:ext cx="517500" cy="4422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5" name="Google Shape;305;p40"/>
          <p:cNvCxnSpPr>
            <a:stCxn id="299" idx="3"/>
            <a:endCxn id="300" idx="0"/>
          </p:cNvCxnSpPr>
          <p:nvPr/>
        </p:nvCxnSpPr>
        <p:spPr>
          <a:xfrm>
            <a:off x="4655796" y="2064900"/>
            <a:ext cx="240900" cy="5175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6" name="Google Shape;306;p40"/>
          <p:cNvCxnSpPr>
            <a:stCxn id="300" idx="3"/>
            <a:endCxn id="301" idx="2"/>
          </p:cNvCxnSpPr>
          <p:nvPr/>
        </p:nvCxnSpPr>
        <p:spPr>
          <a:xfrm flipH="1" rot="10800000">
            <a:off x="5767163" y="2366800"/>
            <a:ext cx="525900" cy="5175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40"/>
          <p:cNvCxnSpPr>
            <a:stCxn id="301" idx="3"/>
            <a:endCxn id="302" idx="0"/>
          </p:cNvCxnSpPr>
          <p:nvPr/>
        </p:nvCxnSpPr>
        <p:spPr>
          <a:xfrm>
            <a:off x="7163530" y="2064900"/>
            <a:ext cx="585600" cy="5175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8" name="Google Shape;308;p40"/>
          <p:cNvSpPr txBox="1"/>
          <p:nvPr/>
        </p:nvSpPr>
        <p:spPr>
          <a:xfrm>
            <a:off x="3507000" y="3875525"/>
            <a:ext cx="203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WebGazer.js</a:t>
            </a:r>
            <a:endParaRPr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" name="Google Shape;309;p40"/>
          <p:cNvSpPr/>
          <p:nvPr/>
        </p:nvSpPr>
        <p:spPr>
          <a:xfrm rot="-5400000">
            <a:off x="4391225" y="827075"/>
            <a:ext cx="189000" cy="57420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1"/>
          <p:cNvSpPr txBox="1"/>
          <p:nvPr>
            <p:ph type="title"/>
          </p:nvPr>
        </p:nvSpPr>
        <p:spPr>
          <a:xfrm>
            <a:off x="311700" y="530673"/>
            <a:ext cx="8424900" cy="8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</a:rPr>
              <a:t>Feasibility</a:t>
            </a:r>
            <a:r>
              <a:rPr lang="en" sz="4800">
                <a:solidFill>
                  <a:schemeClr val="dk1"/>
                </a:solidFill>
              </a:rPr>
              <a:t> &amp; Next Steps</a:t>
            </a:r>
            <a:endParaRPr/>
          </a:p>
        </p:txBody>
      </p:sp>
      <p:sp>
        <p:nvSpPr>
          <p:cNvPr id="315" name="Google Shape;315;p41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EYE-TRACKING BROWSER PROTOTYPE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6" name="Google Shape;316;p41"/>
          <p:cNvSpPr txBox="1"/>
          <p:nvPr/>
        </p:nvSpPr>
        <p:spPr>
          <a:xfrm>
            <a:off x="338975" y="1345775"/>
            <a:ext cx="41649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Simulated: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WebGazer.js proof-of-concept</a:t>
            </a: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Hardware Integration: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ESP32 / OpenMV / Jetson for real eye-tracking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Next Steps: </a:t>
            </a:r>
            <a:endParaRPr b="1"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p41"/>
          <p:cNvSpPr/>
          <p:nvPr/>
        </p:nvSpPr>
        <p:spPr>
          <a:xfrm>
            <a:off x="407175" y="2546375"/>
            <a:ext cx="2436000" cy="4767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Integrate prototype with hardware gaze stream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41"/>
          <p:cNvSpPr/>
          <p:nvPr/>
        </p:nvSpPr>
        <p:spPr>
          <a:xfrm>
            <a:off x="407175" y="3133300"/>
            <a:ext cx="2436000" cy="4767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Optimize calibration &amp; jitter reduction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9" name="Google Shape;319;p41"/>
          <p:cNvSpPr/>
          <p:nvPr/>
        </p:nvSpPr>
        <p:spPr>
          <a:xfrm>
            <a:off x="407175" y="3696625"/>
            <a:ext cx="2436000" cy="4767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User test mobile prototype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A person uses a Tobii Pro eye tracker mounted on a stand while holding a smartphone displaying an online shopping app with luggage options." id="320" name="Google Shape;32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3875" y="1556182"/>
            <a:ext cx="4080325" cy="27195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2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3"/>
          <p:cNvSpPr txBox="1"/>
          <p:nvPr>
            <p:ph idx="4294967295" type="body"/>
          </p:nvPr>
        </p:nvSpPr>
        <p:spPr>
          <a:xfrm>
            <a:off x="407175" y="2524009"/>
            <a:ext cx="73929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b="1" lang="en" sz="1100">
                <a:solidFill>
                  <a:srgbClr val="000000"/>
                </a:solidFill>
              </a:rPr>
              <a:t>Sunlight interference</a:t>
            </a:r>
            <a:r>
              <a:rPr lang="en" sz="1100">
                <a:solidFill>
                  <a:srgbClr val="000000"/>
                </a:solidFill>
              </a:rPr>
              <a:t> — tracking fails in bright environments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b="1" lang="en" sz="1100">
                <a:solidFill>
                  <a:srgbClr val="000000"/>
                </a:solidFill>
              </a:rPr>
              <a:t>Small icons</a:t>
            </a:r>
            <a:r>
              <a:rPr lang="en" sz="1100">
                <a:solidFill>
                  <a:srgbClr val="000000"/>
                </a:solidFill>
              </a:rPr>
              <a:t> — require high precision, cause gaze fatigue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3"/>
          <p:cNvSpPr txBox="1"/>
          <p:nvPr>
            <p:ph idx="4294967295" type="body"/>
          </p:nvPr>
        </p:nvSpPr>
        <p:spPr>
          <a:xfrm>
            <a:off x="553650" y="3689975"/>
            <a:ext cx="69795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Reduce fatigue with eye-rest reminders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Auto-calibration for faster setup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Adaptive dwell time for smoother navigation</a:t>
            </a:r>
            <a:endParaRPr/>
          </a:p>
        </p:txBody>
      </p:sp>
      <p:sp>
        <p:nvSpPr>
          <p:cNvPr id="332" name="Google Shape;332;p43"/>
          <p:cNvSpPr txBox="1"/>
          <p:nvPr>
            <p:ph idx="4294967295" type="subTitle"/>
          </p:nvPr>
        </p:nvSpPr>
        <p:spPr>
          <a:xfrm>
            <a:off x="407175" y="2017033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High Priority (Focus)</a:t>
            </a:r>
            <a:endParaRPr/>
          </a:p>
        </p:txBody>
      </p:sp>
      <p:sp>
        <p:nvSpPr>
          <p:cNvPr id="333" name="Google Shape;333;p43"/>
          <p:cNvSpPr txBox="1"/>
          <p:nvPr>
            <p:ph idx="4294967295" type="subTitle"/>
          </p:nvPr>
        </p:nvSpPr>
        <p:spPr>
          <a:xfrm>
            <a:off x="502650" y="3212624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Nice-to-Have Improvements</a:t>
            </a:r>
            <a:endParaRPr/>
          </a:p>
        </p:txBody>
      </p:sp>
      <p:sp>
        <p:nvSpPr>
          <p:cNvPr id="334" name="Google Shape;334;p43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Project Goals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" name="Google Shape;335;p43"/>
          <p:cNvSpPr txBox="1"/>
          <p:nvPr/>
        </p:nvSpPr>
        <p:spPr>
          <a:xfrm>
            <a:off x="407250" y="1130725"/>
            <a:ext cx="8329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b="1" i="1" lang="en" sz="1800">
                <a:latin typeface="Montserrat"/>
                <a:ea typeface="Montserrat"/>
                <a:cs typeface="Montserrat"/>
                <a:sym typeface="Montserrat"/>
              </a:rPr>
              <a:t>Enhance comfort, accuracy, and adaptability of gaze interaction in real-world conditions.”</a:t>
            </a:r>
            <a:endParaRPr b="1" i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" name="Google Shape;336;p43"/>
          <p:cNvSpPr txBox="1"/>
          <p:nvPr>
            <p:ph type="title"/>
          </p:nvPr>
        </p:nvSpPr>
        <p:spPr>
          <a:xfrm>
            <a:off x="311700" y="530680"/>
            <a:ext cx="84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Goal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4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5"/>
          <p:cNvSpPr txBox="1"/>
          <p:nvPr>
            <p:ph type="title"/>
          </p:nvPr>
        </p:nvSpPr>
        <p:spPr>
          <a:xfrm>
            <a:off x="311700" y="1061200"/>
            <a:ext cx="7450800" cy="11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Bridging Prototype to User Needs</a:t>
            </a:r>
            <a:endParaRPr/>
          </a:p>
        </p:txBody>
      </p:sp>
      <p:sp>
        <p:nvSpPr>
          <p:cNvPr id="347" name="Google Shape;347;p45"/>
          <p:cNvSpPr txBox="1"/>
          <p:nvPr>
            <p:ph idx="1" type="body"/>
          </p:nvPr>
        </p:nvSpPr>
        <p:spPr>
          <a:xfrm>
            <a:off x="311700" y="2947975"/>
            <a:ext cx="4454400" cy="9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🌞 → Test eye-tracking under harsh sunlight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📱 → Simulate gaze interaction with adjustable targets</a:t>
            </a:r>
            <a:endParaRPr/>
          </a:p>
        </p:txBody>
      </p:sp>
      <p:sp>
        <p:nvSpPr>
          <p:cNvPr id="348" name="Google Shape;348;p45"/>
          <p:cNvSpPr txBox="1"/>
          <p:nvPr>
            <p:ph idx="3" type="subTitle"/>
          </p:nvPr>
        </p:nvSpPr>
        <p:spPr>
          <a:xfrm>
            <a:off x="311700" y="2534649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349" name="Google Shape;349;p45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NEXT STEPS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6"/>
          <p:cNvSpPr txBox="1"/>
          <p:nvPr>
            <p:ph type="title"/>
          </p:nvPr>
        </p:nvSpPr>
        <p:spPr>
          <a:xfrm>
            <a:off x="311700" y="1061200"/>
            <a:ext cx="7450800" cy="11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Bridging Prototype to User Needs </a:t>
            </a:r>
            <a:r>
              <a:rPr lang="en" sz="2600"/>
              <a:t>cont…</a:t>
            </a:r>
            <a:endParaRPr sz="2600"/>
          </a:p>
        </p:txBody>
      </p:sp>
      <p:sp>
        <p:nvSpPr>
          <p:cNvPr id="355" name="Google Shape;355;p46"/>
          <p:cNvSpPr txBox="1"/>
          <p:nvPr>
            <p:ph idx="1" type="body"/>
          </p:nvPr>
        </p:nvSpPr>
        <p:spPr>
          <a:xfrm>
            <a:off x="311700" y="2947975"/>
            <a:ext cx="3999900" cy="8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🤖 </a:t>
            </a:r>
            <a:r>
              <a:rPr lang="en">
                <a:solidFill>
                  <a:schemeClr val="dk2"/>
                </a:solidFill>
              </a:rPr>
              <a:t>→ </a:t>
            </a:r>
            <a:r>
              <a:rPr lang="en"/>
              <a:t>Prototype Integration &amp; Calibration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👤 </a:t>
            </a:r>
            <a:r>
              <a:rPr lang="en">
                <a:solidFill>
                  <a:schemeClr val="dk2"/>
                </a:solidFill>
              </a:rPr>
              <a:t>→ </a:t>
            </a:r>
            <a:r>
              <a:rPr lang="en"/>
              <a:t>User Testing &amp; Validation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46"/>
          <p:cNvSpPr txBox="1"/>
          <p:nvPr>
            <p:ph idx="3" type="subTitle"/>
          </p:nvPr>
        </p:nvSpPr>
        <p:spPr>
          <a:xfrm>
            <a:off x="311700" y="2534649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Hardware</a:t>
            </a:r>
            <a:endParaRPr/>
          </a:p>
        </p:txBody>
      </p:sp>
      <p:sp>
        <p:nvSpPr>
          <p:cNvPr id="357" name="Google Shape;357;p46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NEXT STEPS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7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8"/>
          <p:cNvSpPr txBox="1"/>
          <p:nvPr>
            <p:ph type="title"/>
          </p:nvPr>
        </p:nvSpPr>
        <p:spPr>
          <a:xfrm>
            <a:off x="4969800" y="174600"/>
            <a:ext cx="3766800" cy="57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68" name="Google Shape;368;p48"/>
          <p:cNvSpPr txBox="1"/>
          <p:nvPr>
            <p:ph idx="1" type="body"/>
          </p:nvPr>
        </p:nvSpPr>
        <p:spPr>
          <a:xfrm>
            <a:off x="4969675" y="832350"/>
            <a:ext cx="3766800" cy="3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https://www.tobii.com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https://www.smarteye.se/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https://varjo.com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https://nova-sight.com/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https://www.ovt.com/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https://imotions.com/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https://grabcad.com/library/sony-imx258-camera-module-1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u="sng">
                <a:solidFill>
                  <a:schemeClr val="hlink"/>
                </a:solidFill>
                <a:hlinkClick r:id="rId10"/>
              </a:rPr>
              <a:t>Khan MQ, Lee S. Gaze and Eye Tracking: Techniques and Applications in ADAS. Sensors (Basel). 2019 Dec 14;19(24):5540. doi: 10.3390/s19245540. PMID: 31847432; PMCID: PMC6960643.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descr="The street view of New York" id="369" name="Google Shape;369;p48"/>
          <p:cNvPicPr preferRelativeResize="0"/>
          <p:nvPr/>
        </p:nvPicPr>
        <p:blipFill rotWithShape="1">
          <a:blip r:embed="rId11">
            <a:alphaModFix/>
          </a:blip>
          <a:srcRect b="2643" l="0" r="0" t="34868"/>
          <a:stretch/>
        </p:blipFill>
        <p:spPr>
          <a:xfrm>
            <a:off x="204450" y="174600"/>
            <a:ext cx="4367550" cy="4101123"/>
          </a:xfrm>
          <a:prstGeom prst="rect">
            <a:avLst/>
          </a:prstGeom>
          <a:noFill/>
          <a:ln cap="flat" cmpd="sng" w="9525">
            <a:solidFill>
              <a:srgbClr val="9A6ABA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9"/>
          <p:cNvSpPr txBox="1"/>
          <p:nvPr>
            <p:ph type="title"/>
          </p:nvPr>
        </p:nvSpPr>
        <p:spPr>
          <a:xfrm>
            <a:off x="904850" y="1264532"/>
            <a:ext cx="6710700" cy="15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 important quote can go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on this page.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5" name="Google Shape;375;p49"/>
          <p:cNvSpPr txBox="1"/>
          <p:nvPr>
            <p:ph idx="1" type="subTitle"/>
          </p:nvPr>
        </p:nvSpPr>
        <p:spPr>
          <a:xfrm>
            <a:off x="904850" y="3407700"/>
            <a:ext cx="37152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John Doe, CEO</a:t>
            </a:r>
            <a:endParaRPr/>
          </a:p>
        </p:txBody>
      </p:sp>
      <p:sp>
        <p:nvSpPr>
          <p:cNvPr id="376" name="Google Shape;376;p49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1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0"/>
          <p:cNvSpPr txBox="1"/>
          <p:nvPr>
            <p:ph type="title"/>
          </p:nvPr>
        </p:nvSpPr>
        <p:spPr>
          <a:xfrm>
            <a:off x="1772975" y="257915"/>
            <a:ext cx="5597700" cy="24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Template Notes</a:t>
            </a:r>
            <a:endParaRPr/>
          </a:p>
        </p:txBody>
      </p:sp>
      <p:sp>
        <p:nvSpPr>
          <p:cNvPr id="382" name="Google Shape;382;p50"/>
          <p:cNvSpPr txBox="1"/>
          <p:nvPr>
            <p:ph idx="1" type="body"/>
          </p:nvPr>
        </p:nvSpPr>
        <p:spPr>
          <a:xfrm>
            <a:off x="1443425" y="1994621"/>
            <a:ext cx="6257400" cy="19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template is part of the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NYU Templates collection</a:t>
            </a:r>
            <a:r>
              <a:rPr lang="en"/>
              <a:t>. Refer to our </a:t>
            </a:r>
            <a:r>
              <a:rPr b="1" lang="en" u="sng">
                <a:solidFill>
                  <a:schemeClr val="hlink"/>
                </a:solidFill>
                <a:hlinkClick r:id="rId4"/>
              </a:rPr>
              <a:t>Usage Guidelines</a:t>
            </a:r>
            <a:r>
              <a:rPr lang="en"/>
              <a:t> for help topics and quick tips on how to use this template.</a:t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Download the </a:t>
            </a:r>
            <a:r>
              <a:rPr b="1" lang="en" u="sng">
                <a:solidFill>
                  <a:schemeClr val="hlink"/>
                </a:solidFill>
                <a:hlinkClick r:id="rId5"/>
              </a:rPr>
              <a:t>Grackle Slides</a:t>
            </a:r>
            <a:r>
              <a:rPr lang="en"/>
              <a:t> add-on to automatically run accessibility checks on all aspects of your document and get advice on how to make things better.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782225" y="1385500"/>
            <a:ext cx="7591800" cy="16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Eye-Gaze Tracking Research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9" name="Google Shape;129;p22"/>
          <p:cNvSpPr txBox="1"/>
          <p:nvPr>
            <p:ph idx="1" type="subTitle"/>
          </p:nvPr>
        </p:nvSpPr>
        <p:spPr>
          <a:xfrm>
            <a:off x="2465450" y="3024100"/>
            <a:ext cx="4615200" cy="4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Product Research &amp; User Research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3793600" y="817178"/>
            <a:ext cx="15567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A R T   0 1</a:t>
            </a:r>
            <a:endParaRPr sz="90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31" name="Google Shape;131;p22"/>
          <p:cNvCxnSpPr/>
          <p:nvPr/>
        </p:nvCxnSpPr>
        <p:spPr>
          <a:xfrm>
            <a:off x="4231926" y="1084298"/>
            <a:ext cx="692400" cy="0"/>
          </a:xfrm>
          <a:prstGeom prst="straightConnector1">
            <a:avLst/>
          </a:prstGeom>
          <a:noFill/>
          <a:ln cap="flat" cmpd="sng" w="9525">
            <a:solidFill>
              <a:srgbClr val="57068C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530675"/>
            <a:ext cx="45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Eye Tracking System</a:t>
            </a:r>
            <a:endParaRPr b="1"/>
          </a:p>
        </p:txBody>
      </p:sp>
      <p:pic>
        <p:nvPicPr>
          <p:cNvPr descr="The image show that a person uses a Tobii eye-tracking system on a computer monitor. The screen displays a product comparison interface with a green-to-red heat map overlay showing where the user’s gaze is focused, mainly on a cereal image, a nutrition label, and a price tag. The Tobii eye tracker is mounted below the monitor."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1383450"/>
            <a:ext cx="4164826" cy="2776558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/>
        </p:nvSpPr>
        <p:spPr>
          <a:xfrm>
            <a:off x="4962100" y="2770975"/>
            <a:ext cx="3774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Eye-Tracking Technology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ecords where and how long a person looks using cameras that follow eye movements in real time.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In assistive contexts, allows users to </a:t>
            </a: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control digital interfaces hands-free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38975" y="666375"/>
            <a:ext cx="6601200" cy="8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Competitive </a:t>
            </a:r>
            <a:r>
              <a:rPr lang="en"/>
              <a:t>Analysis</a:t>
            </a:r>
            <a:endParaRPr/>
          </a:p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311700" y="1997950"/>
            <a:ext cx="3999900" cy="14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leader in assistive communication; accurate gaze control; integrates with AAC software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Expensive; limited outdoor performance; bulky setup</a:t>
            </a:r>
            <a:endParaRPr/>
          </a:p>
        </p:txBody>
      </p:sp>
      <p:sp>
        <p:nvSpPr>
          <p:cNvPr id="145" name="Google Shape;145;p24"/>
          <p:cNvSpPr txBox="1"/>
          <p:nvPr>
            <p:ph idx="2" type="body"/>
          </p:nvPr>
        </p:nvSpPr>
        <p:spPr>
          <a:xfrm>
            <a:off x="4619925" y="2014266"/>
            <a:ext cx="3999900" cy="18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Portable eye tracker for Windows; plug-and-play usability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Needs controlled lighting; not optimized for facial occlusion or glasses</a:t>
            </a:r>
            <a:endParaRPr/>
          </a:p>
        </p:txBody>
      </p:sp>
      <p:sp>
        <p:nvSpPr>
          <p:cNvPr id="146" name="Google Shape;146;p24"/>
          <p:cNvSpPr txBox="1"/>
          <p:nvPr>
            <p:ph idx="3" type="subTitle"/>
          </p:nvPr>
        </p:nvSpPr>
        <p:spPr>
          <a:xfrm>
            <a:off x="311700" y="1584624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Tobii</a:t>
            </a:r>
            <a:endParaRPr/>
          </a:p>
        </p:txBody>
      </p:sp>
      <p:sp>
        <p:nvSpPr>
          <p:cNvPr id="147" name="Google Shape;147;p24"/>
          <p:cNvSpPr txBox="1"/>
          <p:nvPr>
            <p:ph idx="4" type="subTitle"/>
          </p:nvPr>
        </p:nvSpPr>
        <p:spPr>
          <a:xfrm>
            <a:off x="4619925" y="1600936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PCEye</a:t>
            </a:r>
            <a:endParaRPr/>
          </a:p>
        </p:txBody>
      </p:sp>
      <p:sp>
        <p:nvSpPr>
          <p:cNvPr id="148" name="Google Shape;148;p24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Eye-Gaze Tracking Research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338975" y="3994725"/>
            <a:ext cx="3999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Smart Eye, Varjo, Novasight, </a:t>
            </a: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Omnivision, iMotions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24"/>
          <p:cNvSpPr txBox="1"/>
          <p:nvPr>
            <p:ph idx="3" type="subTitle"/>
          </p:nvPr>
        </p:nvSpPr>
        <p:spPr>
          <a:xfrm>
            <a:off x="338975" y="3583124"/>
            <a:ext cx="39999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more…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277350" y="2152650"/>
            <a:ext cx="8589300" cy="8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Journey &amp; User Flow</a:t>
            </a:r>
            <a:endParaRPr/>
          </a:p>
        </p:txBody>
      </p:sp>
      <p:sp>
        <p:nvSpPr>
          <p:cNvPr id="156" name="Google Shape;156;p25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Eye-Gaze Tracking Research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is is a horizontal user journey map for Jessica using a Tobii eye tracker. It shows six stages while using the technology includes feelings, actions, and design opportunities for improvement. " id="161" name="Google Shape;161;p26" title="Overall user journey ma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725" y="776100"/>
            <a:ext cx="7158124" cy="402642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Eye-Gaze Tracking Research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338975" y="4802525"/>
            <a:ext cx="61410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https://drive.google.com/file/d/13Cg47QD0V3WfF1XWmSkcrzrulWYf813K/view?usp=share_link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p26"/>
          <p:cNvSpPr txBox="1"/>
          <p:nvPr>
            <p:ph type="title"/>
          </p:nvPr>
        </p:nvSpPr>
        <p:spPr>
          <a:xfrm>
            <a:off x="407175" y="501500"/>
            <a:ext cx="238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User Journey Map</a:t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is is a detailed user flow diagram mapping Jessica’s interaction with the Tobii Eye Tracker in six stages." id="169" name="Google Shape;169;p27" title="User Flo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3950" y="806500"/>
            <a:ext cx="6001725" cy="368367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Eye-Gaze Tracking Research</a:t>
            </a:r>
            <a:endParaRPr b="1" sz="70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27"/>
          <p:cNvSpPr txBox="1"/>
          <p:nvPr/>
        </p:nvSpPr>
        <p:spPr>
          <a:xfrm>
            <a:off x="1255000" y="4490172"/>
            <a:ext cx="74085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https://drive.google.com/file/d/1JywPjYTmN9Qp1dKd3ZLmJ8irhMCbAY1-/view?usp=share_link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27"/>
          <p:cNvSpPr txBox="1"/>
          <p:nvPr>
            <p:ph type="title"/>
          </p:nvPr>
        </p:nvSpPr>
        <p:spPr>
          <a:xfrm>
            <a:off x="311700" y="530680"/>
            <a:ext cx="84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User Flow</a:t>
            </a:r>
            <a:endParaRPr sz="2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YU Elegant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3DFE9"/>
      </a:lt2>
      <a:accent1>
        <a:srgbClr val="9A6ABA"/>
      </a:accent1>
      <a:accent2>
        <a:srgbClr val="330662"/>
      </a:accent2>
      <a:accent3>
        <a:srgbClr val="007E8A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